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5" r:id="rId3"/>
    <p:sldId id="309" r:id="rId4"/>
    <p:sldId id="310" r:id="rId5"/>
    <p:sldId id="290" r:id="rId6"/>
    <p:sldId id="305" r:id="rId7"/>
    <p:sldId id="306" r:id="rId8"/>
    <p:sldId id="292" r:id="rId9"/>
    <p:sldId id="307" r:id="rId10"/>
    <p:sldId id="308" r:id="rId11"/>
    <p:sldId id="311" r:id="rId12"/>
    <p:sldId id="312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5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97E54-05F8-4C8F-961E-4550E1687D86}" type="datetimeFigureOut">
              <a:rPr lang="it-IT" smtClean="0"/>
              <a:t>03/09/2016</a:t>
            </a:fld>
            <a:endParaRPr lang="it-IT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05C81-7472-45F8-B846-04BFA732D56F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3722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E1D89-9B11-49F3-912B-44BFE60AD120}" type="datetimeFigureOut">
              <a:rPr lang="it-IT" smtClean="0"/>
              <a:t>03/09/2016</a:t>
            </a:fld>
            <a:endParaRPr lang="it-IT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it-IT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2063F-8D41-42DD-B70F-93132A5DCCFB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8960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5223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5223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0475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 userDrawn="1"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03/09/2016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03/09/2016</a:t>
            </a:fld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07904" y="6303912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23528" y="373349"/>
            <a:ext cx="8429855" cy="1111435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02B17-AB27-40E1-B682-9C95B7F3E0BE}" type="datetimeFigureOut">
              <a:rPr lang="it-IT" smtClean="0"/>
              <a:t>03/09/2016</a:t>
            </a:fld>
            <a:endParaRPr lang="it-IT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D7C18-9155-4E68-8A7A-78C9D6D45D14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9768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02B17-AB27-40E1-B682-9C95B7F3E0BE}" type="datetimeFigureOut">
              <a:rPr lang="it-IT" smtClean="0"/>
              <a:t>03/09/2016</a:t>
            </a:fld>
            <a:endParaRPr lang="it-IT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D7C18-9155-4E68-8A7A-78C9D6D45D14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9768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47236" y="148416"/>
            <a:ext cx="8961120" cy="6664960"/>
          </a:xfrm>
          <a:prstGeom prst="roundRect">
            <a:avLst>
              <a:gd name="adj" fmla="val 1735"/>
            </a:avLst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03/09/2016</a:t>
            </a:fld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06760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algn="ctr"/>
            <a:fld id="{132FADFE-3B8F-471C-ABF0-DBC7717ECBBC}" type="slidenum">
              <a:rPr lang="es-ES" smtClean="0"/>
              <a:pPr algn="ctr"/>
              <a:t>‹Nº›</a:t>
            </a:fld>
            <a:endParaRPr lang="es-E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2864" y="373349"/>
            <a:ext cx="8380520" cy="1111435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9" r:id="rId3"/>
    <p:sldLayoutId id="2147483690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3.jpe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419" sz="3200" dirty="0" smtClean="0"/>
              <a:t>Inteligencia de Negocios y gerencia estrategica</a:t>
            </a:r>
            <a:endParaRPr lang="it-IT" sz="3200" dirty="0"/>
          </a:p>
        </p:txBody>
      </p:sp>
      <p:sp>
        <p:nvSpPr>
          <p:cNvPr id="5" name="4 CuadroTexto"/>
          <p:cNvSpPr txBox="1"/>
          <p:nvPr/>
        </p:nvSpPr>
        <p:spPr>
          <a:xfrm>
            <a:off x="3628224" y="638132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dirty="0" smtClean="0">
                <a:latin typeface="+mj-lt"/>
              </a:rPr>
              <a:t>2016</a:t>
            </a:r>
            <a:endParaRPr lang="it-IT" dirty="0">
              <a:latin typeface="+mj-lt"/>
            </a:endParaRPr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6146" name="Picture 2" descr="Resultado de imagen para business intelligen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873" y="188640"/>
            <a:ext cx="3887217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5849842"/>
            <a:ext cx="787420" cy="73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272307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39" y="1628800"/>
            <a:ext cx="6797213" cy="46085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1096604" y="373349"/>
            <a:ext cx="7656779" cy="111143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G</a:t>
            </a:r>
            <a:r>
              <a:rPr lang="es-419" sz="2800" dirty="0" smtClean="0"/>
              <a:t>estion estrategica e inteligencia de negocios</a:t>
            </a:r>
            <a:endParaRPr lang="it-IT" sz="2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628800"/>
            <a:ext cx="1625577" cy="12206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261" y="5949280"/>
            <a:ext cx="787420" cy="73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0" name="Picture 2" descr="Resultado de imagen para dashboard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133" y="1844567"/>
            <a:ext cx="1656343" cy="13081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06373144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1096604" y="373349"/>
            <a:ext cx="7656779" cy="111143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C</a:t>
            </a:r>
            <a:r>
              <a:rPr lang="es-419" sz="2800" dirty="0" smtClean="0"/>
              <a:t>UADROS DE MANDO INTEGRAL</a:t>
            </a:r>
            <a:endParaRPr lang="it-IT" sz="2800" dirty="0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261" y="5949280"/>
            <a:ext cx="787420" cy="73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0" name="Picture 2" descr="Resultado de imagen para dashboar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11722"/>
            <a:ext cx="6552624" cy="51751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15258414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1096604" y="373349"/>
            <a:ext cx="7656779" cy="111143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C</a:t>
            </a:r>
            <a:r>
              <a:rPr lang="es-419" sz="2800" dirty="0" smtClean="0"/>
              <a:t>UADROS DE MANDO INTEGRAL</a:t>
            </a:r>
            <a:endParaRPr lang="it-IT" sz="2800" dirty="0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261" y="5949280"/>
            <a:ext cx="787420" cy="73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28800"/>
            <a:ext cx="6604795" cy="49596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623557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267" y="2924943"/>
            <a:ext cx="8352928" cy="34839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284" y="4557425"/>
            <a:ext cx="873418" cy="294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796" y="4557425"/>
            <a:ext cx="762382" cy="294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682" y="5215857"/>
            <a:ext cx="757711" cy="342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268" y="5536933"/>
            <a:ext cx="1142580" cy="348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0542" y="4557425"/>
            <a:ext cx="1443241" cy="28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354" y="4557425"/>
            <a:ext cx="496194" cy="28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611" y="4942165"/>
            <a:ext cx="798237" cy="268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638" y="5966545"/>
            <a:ext cx="1186527" cy="34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748" y="4557357"/>
            <a:ext cx="2232248" cy="1247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284" y="4845457"/>
            <a:ext cx="2742630" cy="120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511" y="4557425"/>
            <a:ext cx="1594105" cy="10668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2358292" y="560874"/>
            <a:ext cx="47339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Business Intelligence</a:t>
            </a:r>
            <a:endParaRPr lang="it-IT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60157" y="2195669"/>
            <a:ext cx="5072222" cy="30777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sz="1400" dirty="0" smtClean="0"/>
              <a:t>Objetivo: Contribuir al logro de la estrategia empresarial</a:t>
            </a:r>
            <a:endParaRPr lang="it-IT" sz="1400" dirty="0"/>
          </a:p>
        </p:txBody>
      </p:sp>
      <p:sp>
        <p:nvSpPr>
          <p:cNvPr id="9" name="8 CuadroTexto"/>
          <p:cNvSpPr txBox="1"/>
          <p:nvPr/>
        </p:nvSpPr>
        <p:spPr>
          <a:xfrm>
            <a:off x="1533333" y="6408909"/>
            <a:ext cx="61686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600" b="1" dirty="0" smtClean="0"/>
              <a:t>PROCESOS: INTEGRA– ANALIZA – PREDICE – MIDE - VISUALIZA</a:t>
            </a:r>
            <a:endParaRPr lang="it-IT" sz="1600" b="1" dirty="0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788" y="1530412"/>
            <a:ext cx="2836557" cy="175457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pic>
        <p:nvPicPr>
          <p:cNvPr id="20" name="19 Imagen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261" y="5949280"/>
            <a:ext cx="787420" cy="73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683320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601039" y="560874"/>
            <a:ext cx="80034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Business Intelligence</a:t>
            </a:r>
            <a:r>
              <a:rPr lang="es-419" sz="4000" b="1" dirty="0" smtClean="0">
                <a:latin typeface="Times New Roman" pitchFamily="18" charset="0"/>
                <a:cs typeface="Times New Roman" pitchFamily="18" charset="0"/>
              </a:rPr>
              <a:t> - Arquitectura</a:t>
            </a:r>
            <a:endParaRPr lang="it-IT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907704" y="1698248"/>
            <a:ext cx="5072222" cy="30777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sz="1400" dirty="0" smtClean="0"/>
              <a:t>Objetivo: Contribuir al logro de la estrategia empresarial</a:t>
            </a:r>
            <a:endParaRPr lang="it-IT" sz="1400" dirty="0"/>
          </a:p>
        </p:txBody>
      </p:sp>
      <p:pic>
        <p:nvPicPr>
          <p:cNvPr id="2050" name="Picture 2" descr="Resultado de imagen para business intelligence archite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927" y="2114854"/>
            <a:ext cx="7262780" cy="44824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20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261" y="5949280"/>
            <a:ext cx="787420" cy="73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276638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1659250" y="1698052"/>
            <a:ext cx="5072222" cy="30777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sz="1400" dirty="0" smtClean="0"/>
              <a:t>Objetivo: Contribuir al logro de la estrategia empresarial</a:t>
            </a:r>
            <a:endParaRPr lang="it-IT" sz="1400" dirty="0"/>
          </a:p>
        </p:txBody>
      </p:sp>
      <p:pic>
        <p:nvPicPr>
          <p:cNvPr id="20" name="Picture 6" descr="Resultado de imagen para big data analytics archite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2856"/>
            <a:ext cx="7632848" cy="4491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601039" y="560874"/>
            <a:ext cx="80034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Business Intelligence</a:t>
            </a:r>
            <a:r>
              <a:rPr lang="es-419" sz="4000" b="1" dirty="0" smtClean="0">
                <a:latin typeface="Times New Roman" pitchFamily="18" charset="0"/>
                <a:cs typeface="Times New Roman" pitchFamily="18" charset="0"/>
              </a:rPr>
              <a:t> - Arquitectura</a:t>
            </a:r>
            <a:endParaRPr lang="it-IT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261" y="5949280"/>
            <a:ext cx="787420" cy="73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857255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usiness-intelligence-vs-business-analytics-bann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83" y="1628800"/>
            <a:ext cx="8601597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683568" y="599930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s-419" sz="3600" b="1" dirty="0" smtClean="0">
                <a:latin typeface="Times New Roman" pitchFamily="18" charset="0"/>
                <a:cs typeface="Times New Roman" pitchFamily="18" charset="0"/>
              </a:rPr>
              <a:t>usiness Intelligence &amp; Analytics</a:t>
            </a:r>
            <a:endParaRPr lang="it-IT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012160" y="2259216"/>
            <a:ext cx="21602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000" b="1" dirty="0" smtClean="0"/>
              <a:t>Análisis basado en modelos de estadistica general. </a:t>
            </a:r>
            <a:r>
              <a:rPr lang="it-IT" sz="1000" b="1" dirty="0" smtClean="0"/>
              <a:t>P</a:t>
            </a:r>
            <a:r>
              <a:rPr lang="es-419" sz="1000" b="1" dirty="0" smtClean="0"/>
              <a:t>romedios, agregados y tendencias</a:t>
            </a:r>
            <a:endParaRPr lang="it-IT" sz="1000" b="1" dirty="0"/>
          </a:p>
        </p:txBody>
      </p:sp>
      <p:pic>
        <p:nvPicPr>
          <p:cNvPr id="1030" name="Picture 6" descr="Resultado de imagen para big data analytics archite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5" y="3933056"/>
            <a:ext cx="4679553" cy="2753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540856" y="2132856"/>
            <a:ext cx="28718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1000" b="1" dirty="0" smtClean="0"/>
              <a:t>Análisis basado en modelos de estadistica avanzada y matematica compleja. Utiliza motores de iteración de datos. Busca crear escenarios de predicción y pronosticos.</a:t>
            </a:r>
            <a:endParaRPr lang="it-IT" sz="1000" b="1" dirty="0"/>
          </a:p>
        </p:txBody>
      </p:sp>
      <p:pic>
        <p:nvPicPr>
          <p:cNvPr id="9" name="8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261" y="5949280"/>
            <a:ext cx="787420" cy="73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2" descr="Resultado de imagen para business intelligence architectu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982" y="3897879"/>
            <a:ext cx="4257156" cy="27890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61743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611560" y="599931"/>
            <a:ext cx="80648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6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s-419" sz="3600" b="1" dirty="0" smtClean="0">
                <a:latin typeface="Times New Roman" pitchFamily="18" charset="0"/>
                <a:cs typeface="Times New Roman" pitchFamily="18" charset="0"/>
              </a:rPr>
              <a:t>reación de Conocimiento Empresarial</a:t>
            </a:r>
            <a:endParaRPr lang="it-IT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Resultado de imagen para business analytic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20" y="1700808"/>
            <a:ext cx="7793853" cy="468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261" y="5949280"/>
            <a:ext cx="787420" cy="73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728733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Resultado de imagen para SAP business analytic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34677"/>
            <a:ext cx="6575715" cy="4931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261" y="5949280"/>
            <a:ext cx="787420" cy="73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6 Rectángulo"/>
          <p:cNvSpPr/>
          <p:nvPr/>
        </p:nvSpPr>
        <p:spPr>
          <a:xfrm>
            <a:off x="611560" y="599931"/>
            <a:ext cx="80648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6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s-419" sz="3600" b="1" dirty="0" smtClean="0">
                <a:latin typeface="Times New Roman" pitchFamily="18" charset="0"/>
                <a:cs typeface="Times New Roman" pitchFamily="18" charset="0"/>
              </a:rPr>
              <a:t>AP Business Analytics</a:t>
            </a:r>
            <a:endParaRPr lang="it-IT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3845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10" y="1628801"/>
            <a:ext cx="8049938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261" y="5949280"/>
            <a:ext cx="787420" cy="73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5 Rectángulo"/>
          <p:cNvSpPr/>
          <p:nvPr/>
        </p:nvSpPr>
        <p:spPr>
          <a:xfrm>
            <a:off x="611560" y="599931"/>
            <a:ext cx="80648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6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s-419" sz="3600" b="1" dirty="0" smtClean="0">
                <a:latin typeface="Times New Roman" pitchFamily="18" charset="0"/>
                <a:cs typeface="Times New Roman" pitchFamily="18" charset="0"/>
              </a:rPr>
              <a:t>AS Business Analytics</a:t>
            </a:r>
            <a:endParaRPr lang="it-IT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4455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710539"/>
            <a:ext cx="6480720" cy="4315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1096604" y="373349"/>
            <a:ext cx="7656779" cy="111143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/>
              <a:t>G</a:t>
            </a:r>
            <a:r>
              <a:rPr lang="es-419" sz="2800" b="1" dirty="0" smtClean="0"/>
              <a:t>estion estrategica e inteligencia de negocios</a:t>
            </a:r>
            <a:endParaRPr lang="it-IT" sz="2800" b="1" dirty="0"/>
          </a:p>
        </p:txBody>
      </p:sp>
      <p:sp>
        <p:nvSpPr>
          <p:cNvPr id="5" name="4 Rectángulo"/>
          <p:cNvSpPr/>
          <p:nvPr/>
        </p:nvSpPr>
        <p:spPr>
          <a:xfrm>
            <a:off x="1115617" y="5697252"/>
            <a:ext cx="7056783" cy="6840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/>
          </a:p>
        </p:txBody>
      </p:sp>
      <p:sp>
        <p:nvSpPr>
          <p:cNvPr id="6" name="5 CuadroTexto"/>
          <p:cNvSpPr txBox="1"/>
          <p:nvPr/>
        </p:nvSpPr>
        <p:spPr>
          <a:xfrm>
            <a:off x="3347864" y="6381328"/>
            <a:ext cx="2751074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b="1" dirty="0" smtClean="0"/>
              <a:t>BUSINESS INTELLIGENCE</a:t>
            </a:r>
            <a:endParaRPr lang="it-IT" b="1" dirty="0"/>
          </a:p>
        </p:txBody>
      </p:sp>
      <p:sp>
        <p:nvSpPr>
          <p:cNvPr id="7" name="6 Flecha derecha"/>
          <p:cNvSpPr/>
          <p:nvPr/>
        </p:nvSpPr>
        <p:spPr>
          <a:xfrm>
            <a:off x="1331640" y="5733256"/>
            <a:ext cx="1060481" cy="6120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419" sz="1200" b="1" dirty="0" smtClean="0"/>
              <a:t>Inicio</a:t>
            </a:r>
            <a:endParaRPr lang="it-IT" sz="1400" b="1" dirty="0"/>
          </a:p>
        </p:txBody>
      </p:sp>
      <p:sp>
        <p:nvSpPr>
          <p:cNvPr id="8" name="7 Flecha derecha"/>
          <p:cNvSpPr/>
          <p:nvPr/>
        </p:nvSpPr>
        <p:spPr>
          <a:xfrm>
            <a:off x="2627784" y="5733256"/>
            <a:ext cx="3593853" cy="6120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419" sz="1100" b="1" dirty="0" smtClean="0"/>
              <a:t>A  N  A  L  I  S  I  S</a:t>
            </a:r>
          </a:p>
          <a:p>
            <a:pPr algn="ctr"/>
            <a:r>
              <a:rPr lang="es-419" sz="900" b="1" dirty="0" smtClean="0"/>
              <a:t>Diagnostico      Predicción    Pronostico </a:t>
            </a:r>
            <a:r>
              <a:rPr lang="es-419" sz="1000" b="1" dirty="0" smtClean="0"/>
              <a:t>   </a:t>
            </a:r>
            <a:endParaRPr lang="it-IT" sz="1000" b="1" dirty="0"/>
          </a:p>
        </p:txBody>
      </p:sp>
      <p:sp>
        <p:nvSpPr>
          <p:cNvPr id="9" name="8 Flecha derecha"/>
          <p:cNvSpPr/>
          <p:nvPr/>
        </p:nvSpPr>
        <p:spPr>
          <a:xfrm>
            <a:off x="6384075" y="5733256"/>
            <a:ext cx="1500293" cy="6120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419" sz="1100" b="1" dirty="0" smtClean="0"/>
              <a:t>Conocimiento</a:t>
            </a:r>
            <a:endParaRPr lang="it-IT" sz="1400" b="1" dirty="0"/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261" y="5949280"/>
            <a:ext cx="787420" cy="73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1083217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4206</TotalTime>
  <Words>155</Words>
  <Application>Microsoft Office PowerPoint</Application>
  <PresentationFormat>Presentación en pantalla (4:3)</PresentationFormat>
  <Paragraphs>27</Paragraphs>
  <Slides>12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Boticario</vt:lpstr>
      <vt:lpstr>Inteligencia de Negocios y gerencia estrategica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Inteligencia de Negocios</dc:title>
  <dc:creator>Pedro Chavez</dc:creator>
  <cp:lastModifiedBy>Pedro</cp:lastModifiedBy>
  <cp:revision>87</cp:revision>
  <dcterms:created xsi:type="dcterms:W3CDTF">2015-03-20T20:20:12Z</dcterms:created>
  <dcterms:modified xsi:type="dcterms:W3CDTF">2016-09-03T06:23:56Z</dcterms:modified>
</cp:coreProperties>
</file>